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3" r:id="rId5"/>
    <p:sldId id="308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12959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Kritické faktory úspěchu a rizika IS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Řízení IS/IT je odděleno od řízení organizačních záležitostí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Provoz IS úzce souvisí s organizační strukturou</a:t>
            </a:r>
          </a:p>
          <a:p>
            <a:r>
              <a:rPr lang="cs-CZ" dirty="0" smtClean="0"/>
              <a:t>Informatický a organizační útvar by měly být podřízeny stejnému řídicímu pracovníkovi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BPR, ISO 9000 není koordinováno s rozvojem IS/IT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Inovace IS/IT po zavedení ISO</a:t>
            </a:r>
          </a:p>
          <a:p>
            <a:r>
              <a:rPr lang="cs-CZ" dirty="0" smtClean="0"/>
              <a:t>Zavedení </a:t>
            </a:r>
            <a:r>
              <a:rPr lang="cs-CZ" dirty="0" smtClean="0"/>
              <a:t>IS a následně BPR – </a:t>
            </a:r>
            <a:r>
              <a:rPr lang="cs-CZ" dirty="0" err="1" smtClean="0"/>
              <a:t>BPR</a:t>
            </a:r>
            <a:r>
              <a:rPr lang="cs-CZ" dirty="0" smtClean="0"/>
              <a:t> omezen možnostmi IS nebo BPR provede změny které ovlivní IS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Lépe: BPR – IS - ISO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Zaměření IS na dílčí zájmy podnikových útvarů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Kde:</a:t>
            </a:r>
          </a:p>
          <a:p>
            <a:r>
              <a:rPr lang="cs-CZ" dirty="0" smtClean="0"/>
              <a:t>Podniky, kde vedení nevěnuje vývoji IS dostatečnou pozornost</a:t>
            </a:r>
          </a:p>
          <a:p>
            <a:r>
              <a:rPr lang="cs-CZ" dirty="0" smtClean="0"/>
              <a:t>Jediná úroveň řízení informatiky je operativní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Důsledek: IS funguje v souladu s požadavky útvarů podniku, ale neodpovídá celopodnikovým zájmům a cílům.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IS projekt zaměřen na dodávku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Projekt se stane účelem sám o sobě</a:t>
            </a:r>
          </a:p>
          <a:p>
            <a:r>
              <a:rPr lang="cs-CZ" dirty="0" smtClean="0"/>
              <a:t>Investice do IS/IT vycházejí primárně z úvahy „jaký HW do podniku pořídit“</a:t>
            </a:r>
          </a:p>
          <a:p>
            <a:r>
              <a:rPr lang="cs-CZ" dirty="0" smtClean="0"/>
              <a:t>IS/IT je pouze prostředek!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Každý projekt musí mít definovány přínosy a musí být určeno kdo za dosažení přínosu zodpovídá.</a:t>
            </a:r>
          </a:p>
          <a:p>
            <a:pPr>
              <a:buNone/>
            </a:pPr>
            <a:r>
              <a:rPr lang="cs-CZ" dirty="0" smtClean="0"/>
              <a:t>Projekt se považuje za dokončený až poté, co se dostaví očekávaný přínos!!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Povrchní specifikace požadavků na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Neúplná specifikace -&gt; vytvoření/nákup funkčně neadekvátního IS</a:t>
            </a:r>
          </a:p>
          <a:p>
            <a:r>
              <a:rPr lang="cs-CZ" dirty="0" smtClean="0"/>
              <a:t>Typické pro velké státní instituce (Př.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, UK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shelfware</a:t>
            </a:r>
            <a:r>
              <a:rPr lang="cs-CZ" dirty="0" smtClean="0"/>
              <a:t>, </a:t>
            </a:r>
            <a:r>
              <a:rPr lang="cs-CZ" dirty="0" err="1" smtClean="0"/>
              <a:t>wapourware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Budování IS bez jednotné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Důsledky:</a:t>
            </a:r>
          </a:p>
          <a:p>
            <a:pPr lvl="1"/>
            <a:r>
              <a:rPr lang="cs-CZ" dirty="0" smtClean="0"/>
              <a:t>Nekompatibilita postupně nakupované techniky a aplikací</a:t>
            </a:r>
          </a:p>
          <a:p>
            <a:pPr lvl="1"/>
            <a:r>
              <a:rPr lang="cs-CZ" dirty="0" smtClean="0"/>
              <a:t>Postupný rozpad integrace funkcí, programového vybavení</a:t>
            </a:r>
          </a:p>
          <a:p>
            <a:pPr lvl="1"/>
            <a:r>
              <a:rPr lang="cs-CZ" dirty="0" smtClean="0"/>
              <a:t>Neprůhlednost a komplikovanost architektury systému pro uživatele i pro tvůrce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Budování IS bez jednotné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Souvisejícím problémem je tzv.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User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Computing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– řešení dílčích úloh uživateli pomocí Excel apod.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Zvyšuje se objem neprofesionálně připraveného SW</a:t>
            </a:r>
          </a:p>
          <a:p>
            <a:r>
              <a:rPr lang="cs-CZ" dirty="0" smtClean="0"/>
              <a:t>Nezdokumentované aplikace</a:t>
            </a:r>
          </a:p>
          <a:p>
            <a:r>
              <a:rPr lang="cs-CZ" dirty="0" smtClean="0"/>
              <a:t>Vysoce placení specialisté (management) tráví svůj čas nedokonalým a pomalým programováním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Nepružný IS s nevhodnou architekturou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Architektura IS musí umožňovat permanentní změny</a:t>
            </a:r>
          </a:p>
          <a:p>
            <a:r>
              <a:rPr lang="cs-CZ" dirty="0" smtClean="0"/>
              <a:t>Strnulá architektura (byť založená na klasických osvědčených postupech) po čase vede k: </a:t>
            </a:r>
          </a:p>
          <a:p>
            <a:pPr lvl="1"/>
            <a:r>
              <a:rPr lang="cs-CZ" dirty="0" smtClean="0"/>
              <a:t>nadbytečná složitost, </a:t>
            </a:r>
          </a:p>
          <a:p>
            <a:pPr lvl="1"/>
            <a:r>
              <a:rPr lang="cs-CZ" dirty="0" smtClean="0"/>
              <a:t>obtížná orientace ve vazbách, </a:t>
            </a:r>
          </a:p>
          <a:p>
            <a:pPr lvl="1"/>
            <a:r>
              <a:rPr lang="cs-CZ" dirty="0" smtClean="0"/>
              <a:t>nejasný odhad potřebných kapacit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Chybné přístupy při tvorbě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Budování IS/IT na centralizovaném přístupu pokud většina činností firmy probíhá </a:t>
            </a:r>
            <a:r>
              <a:rPr lang="cs-CZ" dirty="0" err="1" smtClean="0"/>
              <a:t>decentralizovaně</a:t>
            </a:r>
            <a:endParaRPr lang="cs-CZ" dirty="0" smtClean="0"/>
          </a:p>
          <a:p>
            <a:r>
              <a:rPr lang="cs-CZ" dirty="0" smtClean="0"/>
              <a:t>Budování IS na SW/HW které nesplňují principy otevřených systémů</a:t>
            </a:r>
          </a:p>
          <a:p>
            <a:r>
              <a:rPr lang="cs-CZ" dirty="0" smtClean="0"/>
              <a:t>Nedůsledné využívání standardů</a:t>
            </a:r>
          </a:p>
          <a:p>
            <a:r>
              <a:rPr lang="cs-CZ" dirty="0" smtClean="0"/>
              <a:t>Aplikační SW má monolitní architekturu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Příklad – třívrstvá architektura </a:t>
            </a:r>
            <a:r>
              <a:rPr lang="cs-CZ" smtClean="0">
                <a:solidFill>
                  <a:srgbClr val="C00000"/>
                </a:solidFill>
              </a:rPr>
              <a:t>– vrstvy</a:t>
            </a:r>
            <a:r>
              <a:rPr lang="cs-CZ" dirty="0" smtClean="0">
                <a:solidFill>
                  <a:srgbClr val="C00000"/>
                </a:solidFill>
              </a:rPr>
              <a:t>: prezentační, aplikační, databázová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Atomizovaná </a:t>
            </a:r>
            <a:r>
              <a:rPr lang="cs-CZ" dirty="0" smtClean="0"/>
              <a:t>datová základna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nesdílejí společnou datovou základnu</a:t>
            </a:r>
          </a:p>
          <a:p>
            <a:r>
              <a:rPr lang="cs-CZ" dirty="0" smtClean="0"/>
              <a:t>Obtížné zajištění konzistence datové základny</a:t>
            </a:r>
          </a:p>
          <a:p>
            <a:r>
              <a:rPr lang="cs-CZ" dirty="0" smtClean="0"/>
              <a:t>Nejhorší důsledek: nejednoznačná identifikace objektů (např. zákazník je v každé evidenci pod jiným jménem)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Doporučená literatura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Voříšek, J.: Informační technologie a systémová integrace, skripta VŠE 1996</a:t>
            </a:r>
          </a:p>
          <a:p>
            <a:r>
              <a:rPr lang="cs-CZ" dirty="0" smtClean="0"/>
              <a:t>Voříšek, J. – Pour, J.: Systémová integrace v kooperativní společnosti, článek na konferenci ČSSI 1997</a:t>
            </a:r>
          </a:p>
          <a:p>
            <a:r>
              <a:rPr lang="cs-CZ" dirty="0" smtClean="0"/>
              <a:t>Voříšek, J.: Kritické faktory úspěchu IS, konference ČSSI, 1996.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Neuvažuje </a:t>
            </a:r>
            <a:r>
              <a:rPr lang="cs-CZ" dirty="0" smtClean="0"/>
              <a:t>se stav znalostí lidí a rozsah změn před zavedením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velkých skoků, při podcenění školení, mohou znamenat neúspěch, i když aplikace je dobře navržena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Minimalizovat dobu, kdy vedle sebe existují staré i nové postupy.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Nedůsledné </a:t>
            </a:r>
            <a:r>
              <a:rPr lang="cs-CZ" dirty="0" smtClean="0"/>
              <a:t>řízení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Manažer projektu IS/IT koordinuje vrcholové vedení, koncové uživatele, informatiky a pracovníky dodavatelských organizací.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Musí mít:</a:t>
            </a:r>
          </a:p>
          <a:p>
            <a:pPr>
              <a:buFontTx/>
              <a:buChar char="-"/>
            </a:pPr>
            <a:r>
              <a:rPr lang="cs-CZ" dirty="0" smtClean="0"/>
              <a:t>Specifické IT znalosti</a:t>
            </a:r>
          </a:p>
          <a:p>
            <a:pPr>
              <a:buFontTx/>
              <a:buChar char="-"/>
            </a:pPr>
            <a:r>
              <a:rPr lang="cs-CZ" dirty="0" smtClean="0"/>
              <a:t>Dostatečné pravomoci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Nedůsledné řízení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Časté chyby:</a:t>
            </a:r>
          </a:p>
          <a:p>
            <a:r>
              <a:rPr lang="cs-CZ" dirty="0" smtClean="0"/>
              <a:t>Nasazení IS vyžaduje určité organizační změny, ale ty nebyly provedeny</a:t>
            </a:r>
          </a:p>
          <a:p>
            <a:r>
              <a:rPr lang="cs-CZ" dirty="0" smtClean="0"/>
              <a:t>Aplikace vyžaduje změny chování partnerů podniku, ale s nimi nikdo nejednal a neuzavřel potřebné dohody</a:t>
            </a:r>
          </a:p>
          <a:p>
            <a:r>
              <a:rPr lang="cs-CZ" dirty="0" smtClean="0"/>
              <a:t>Nebyly provedeny analýzy kapacitních nároků na počítačové zdroje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Snaha </a:t>
            </a:r>
            <a:r>
              <a:rPr lang="cs-CZ" dirty="0" smtClean="0"/>
              <a:t>o realizaci příliš rozsáhlých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Specifický problém ČR 90. léta: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p</a:t>
            </a:r>
            <a:r>
              <a:rPr lang="cs-CZ" dirty="0" smtClean="0"/>
              <a:t>rudká </a:t>
            </a:r>
            <a:r>
              <a:rPr lang="cs-CZ" dirty="0" smtClean="0"/>
              <a:t>dynamika rozvoje IT firem – nezvládnutí rozvoje vlastních organizačních, funkčních a personálních struktur.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Rostoucí rozsah projektu – zvyšují se nároky na řízení.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příliš rozsáhlých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Doporučení:</a:t>
            </a:r>
          </a:p>
          <a:p>
            <a:pPr lvl="1"/>
            <a:r>
              <a:rPr lang="cs-CZ" dirty="0" smtClean="0"/>
              <a:t>Rozdělit velký projekt na menší projekty s jasně vymezeným cílem</a:t>
            </a:r>
          </a:p>
          <a:p>
            <a:pPr lvl="1"/>
            <a:r>
              <a:rPr lang="cs-CZ" dirty="0" smtClean="0"/>
              <a:t>Snaha o co nejjednodušší řešení</a:t>
            </a:r>
          </a:p>
          <a:p>
            <a:pPr lvl="1"/>
            <a:r>
              <a:rPr lang="cs-CZ" dirty="0" smtClean="0"/>
              <a:t>Vedení projektu není o použití posledních novinek IT nebo vytvoření sofistikované architektury, ale o</a:t>
            </a:r>
          </a:p>
          <a:p>
            <a:pPr lvl="1">
              <a:buNone/>
            </a:pPr>
            <a:r>
              <a:rPr lang="cs-CZ" dirty="0" smtClean="0">
                <a:solidFill>
                  <a:srgbClr val="C00000"/>
                </a:solidFill>
              </a:rPr>
              <a:t>	dosažení stanoveného cíle s omezenými finančními a lidskými zdroji v stanoveném čase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Chybné </a:t>
            </a:r>
            <a:r>
              <a:rPr lang="cs-CZ" dirty="0" smtClean="0"/>
              <a:t>odhady časové a finanční náročnosti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Časté chyby:</a:t>
            </a:r>
          </a:p>
          <a:p>
            <a:r>
              <a:rPr lang="cs-CZ" dirty="0" smtClean="0"/>
              <a:t>Malá zainteresovanost vedení podniku v realizaci projektu (např. pracovníci jsou odvolávání na řešení jiných projektů…)</a:t>
            </a:r>
          </a:p>
          <a:p>
            <a:r>
              <a:rPr lang="cs-CZ" dirty="0" smtClean="0"/>
              <a:t>Nedostatečně kvalifikovaný tým řešitelů</a:t>
            </a:r>
          </a:p>
          <a:p>
            <a:r>
              <a:rPr lang="cs-CZ" dirty="0" smtClean="0"/>
              <a:t>Při řešení nejsou používány výkonné nástroje (CASE apod.)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Chybné odhady časové a finanční náročnosti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Příčina: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Nedostatek zkušeností řešitelského týmu</a:t>
            </a:r>
          </a:p>
          <a:p>
            <a:r>
              <a:rPr lang="cs-CZ" dirty="0" smtClean="0"/>
              <a:t>Snaha dodavatelů IS prosadit se v konkurenci za každou cenu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Snaha po snížení časového skluzu obvykle vede ke snížení kvality řešení.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Podcenění </a:t>
            </a:r>
            <a:r>
              <a:rPr lang="cs-CZ" dirty="0" smtClean="0"/>
              <a:t>oponentur a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 časovém skluzu se často podcení oponentury a testování návrhu.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	Čím </a:t>
            </a:r>
            <a:r>
              <a:rPr lang="cs-CZ" dirty="0" smtClean="0">
                <a:solidFill>
                  <a:srgbClr val="002060"/>
                </a:solidFill>
              </a:rPr>
              <a:t>později je chyba odhalena, tím vyšší jsou finanční i časové ztráty.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Chyby </a:t>
            </a:r>
            <a:r>
              <a:rPr lang="cs-CZ" dirty="0" smtClean="0"/>
              <a:t>v odhadech provozních nároků IS na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Chybný odhad náročnosti základního a aplikačního SW na technickou základnu</a:t>
            </a:r>
          </a:p>
          <a:p>
            <a:r>
              <a:rPr lang="cs-CZ" dirty="0" smtClean="0"/>
              <a:t>Chybný odhad rozvoje systému z hlediska růstu databází, zvyšujícího se počtu uživatelů, časové náročnosti zpracování, nárocích na sdílené zdroje</a:t>
            </a:r>
          </a:p>
          <a:p>
            <a:r>
              <a:rPr lang="cs-CZ" dirty="0" smtClean="0"/>
              <a:t>Chybný odhad zatížení systému ve špičkách a sezónních výkyvech</a:t>
            </a:r>
          </a:p>
          <a:p>
            <a:r>
              <a:rPr lang="cs-CZ" dirty="0" smtClean="0"/>
              <a:t>Chybné principy přidělování přístupových práv</a:t>
            </a:r>
          </a:p>
          <a:p>
            <a:r>
              <a:rPr lang="cs-CZ" dirty="0" smtClean="0"/>
              <a:t>Prudký rozvoj SW spojený s nesourodými konfiguracemi a zahlcením serverů, stanic</a:t>
            </a:r>
          </a:p>
          <a:p>
            <a:r>
              <a:rPr lang="cs-CZ" dirty="0" smtClean="0"/>
              <a:t>Rostoucí požadavky na aplikace s grafickým uživatelským rozhraním (náročnost na kapacitu a výkon)</a:t>
            </a:r>
          </a:p>
          <a:p>
            <a:r>
              <a:rPr lang="cs-CZ" dirty="0" smtClean="0"/>
              <a:t>Nejasná koncepce distribuce výpočetních a datových zdrojů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Negativní důsledky: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Dlouhá doba odezvy</a:t>
            </a:r>
          </a:p>
          <a:p>
            <a:r>
              <a:rPr lang="cs-CZ" dirty="0" smtClean="0"/>
              <a:t>Dodatečné náklady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Analýza vývoje a nasazování IS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IS nepřinášejí pozitivní efekt automaticky</a:t>
            </a:r>
          </a:p>
          <a:p>
            <a:pPr>
              <a:buFontTx/>
              <a:buChar char="-"/>
            </a:pPr>
            <a:r>
              <a:rPr lang="cs-CZ" dirty="0" smtClean="0"/>
              <a:t>Řada IS projektů skončila neúspěšně</a:t>
            </a:r>
          </a:p>
          <a:p>
            <a:pPr lvl="2"/>
            <a:r>
              <a:rPr lang="cs-CZ" dirty="0" smtClean="0"/>
              <a:t>přecenění krátkodobých cílů</a:t>
            </a:r>
          </a:p>
          <a:p>
            <a:pPr lvl="2"/>
            <a:r>
              <a:rPr lang="cs-CZ" dirty="0" smtClean="0"/>
              <a:t>nedocenění dlouhodobých vlivů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Cíl analýzy: </a:t>
            </a:r>
          </a:p>
          <a:p>
            <a:pPr>
              <a:buNone/>
            </a:pPr>
            <a:r>
              <a:rPr lang="cs-CZ" dirty="0" smtClean="0"/>
              <a:t>	příčiny</a:t>
            </a:r>
            <a:r>
              <a:rPr lang="cs-CZ" dirty="0" smtClean="0"/>
              <a:t>, které si vynutily vznik a rozvoj strategického řízení IS/IT a systémové integrace.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Nevhodný </a:t>
            </a:r>
            <a:r>
              <a:rPr lang="cs-CZ" dirty="0" smtClean="0"/>
              <a:t>postup při volbě systémového integrátora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Které části IS řešit vlastními silami a které </a:t>
            </a:r>
            <a:r>
              <a:rPr lang="cs-CZ" dirty="0" err="1" smtClean="0"/>
              <a:t>dodavatelsky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Dodávka IS/IT není stejná jako dodávka výrobní linky – je to především </a:t>
            </a:r>
            <a:r>
              <a:rPr lang="cs-CZ" dirty="0" smtClean="0">
                <a:solidFill>
                  <a:srgbClr val="C00000"/>
                </a:solidFill>
              </a:rPr>
              <a:t>dodávka znalostí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Tlak na termín  a cenu má své meze. Dodavatelé mohou být dotlačeni do situace, kdy se jejich nabídky posouvají za hranice reálných možností.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Důsledek tlaku na snížení ceny a dodržení termínů: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Dodavatel dodrží slíbené parametry dodávky a zakázka se pro něho stane nerentabilní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Dodavatel využije vhodně formulovaných ustanovení kontraktu pro zvyšování ceny a prodloužení doby řešení nebo snížení rozsahu dodávky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Nedokonalá </a:t>
            </a:r>
            <a:r>
              <a:rPr lang="cs-CZ" dirty="0" smtClean="0"/>
              <a:t>kooperace integrátora se zákazníkem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Dodávka systémové integrace je především dodávkou znalostí; nelze realizovat klasickým dodavatelským způsobem s předávacím protokolem.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Dlouhodobý vztah.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Optimální je postupné předávání znalostí.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Nedostatečná </a:t>
            </a:r>
            <a:r>
              <a:rPr lang="cs-CZ" dirty="0" smtClean="0"/>
              <a:t>příprava 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Uživatelé spojují informatickou kvalifikaci s technickými znalostmi.</a:t>
            </a:r>
          </a:p>
          <a:p>
            <a:pPr>
              <a:buNone/>
            </a:pPr>
            <a:r>
              <a:rPr lang="cs-CZ" dirty="0" smtClean="0"/>
              <a:t>Uniká obsahová stránka IS, zhodnotit a aplikovat zdroje, domýšlet a řešit organizační, legislativní a ekonomické problémy spjaté s IS.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Jaké cíle zavedení aplikace sleduje?</a:t>
            </a:r>
          </a:p>
          <a:p>
            <a:pPr>
              <a:buNone/>
            </a:pPr>
            <a:r>
              <a:rPr lang="cs-CZ" dirty="0" smtClean="0"/>
              <a:t>Jak se budou řešit mimořádné stavy?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Rychlý </a:t>
            </a:r>
            <a:r>
              <a:rPr lang="cs-CZ" dirty="0" smtClean="0"/>
              <a:t>rozvoj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Má se řešení opírat o nejnovější SW a technologie nebo je lepší využít starší, ale odzkoušené komponenty?</a:t>
            </a:r>
          </a:p>
          <a:p>
            <a:pPr marL="514350" indent="-514350">
              <a:buAutoNum type="alphaLcParenR"/>
            </a:pPr>
            <a:r>
              <a:rPr lang="cs-CZ" dirty="0" smtClean="0"/>
              <a:t>Která z nových komponent nabízených na trhu je nejvhodnější?</a:t>
            </a:r>
          </a:p>
          <a:p>
            <a:pPr marL="514350" indent="-514350">
              <a:buAutoNum type="alphaLcParenR"/>
            </a:pPr>
            <a:r>
              <a:rPr lang="cs-CZ" dirty="0" smtClean="0"/>
              <a:t>Jak udržet konzistenci a integritu celého IS když se jeho jednotlivé části vyvíjejí nerovnoměrně? (např.  Zastarávání HW a SW)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Novou komponentu upřednostnit tehdy, když nebude znamenat pouze změnu technologie, ale nasazení přinese ekonomické výsledky</a:t>
            </a:r>
          </a:p>
          <a:p>
            <a:r>
              <a:rPr lang="cs-CZ" dirty="0" smtClean="0"/>
              <a:t>Není vhodné pro klíčové podnikové procesy používat „nulové“ verze produktu</a:t>
            </a:r>
          </a:p>
          <a:p>
            <a:r>
              <a:rPr lang="cs-CZ" dirty="0" smtClean="0"/>
              <a:t>Kvalitní řešení malých firem nemusí obstát vůči řešení, které se stalo standardem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</a:t>
            </a:r>
            <a:r>
              <a:rPr lang="cs-CZ" dirty="0" smtClean="0"/>
              <a:t>nároky na tvůrce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Tým musí disponovat členy s potřebnou kvalifikací a zkušenostmi, jinak nemůže úspěšně realizovat projekt na úrovni doby.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Jsou-li pracovníci zavaleni řešením provozních problémů, nezbývá jim čas na sledování a osvojování nových trendů v IT.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Přecenění </a:t>
            </a:r>
            <a:r>
              <a:rPr lang="cs-CZ" dirty="0" smtClean="0"/>
              <a:t>významu metodik a nástrojů pro tvorbu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Metodiky a CASE nástroje – podpora, ale nejsou samospasitelné. </a:t>
            </a:r>
          </a:p>
          <a:p>
            <a:pPr>
              <a:buNone/>
            </a:pPr>
            <a:r>
              <a:rPr lang="cs-CZ" dirty="0" smtClean="0"/>
              <a:t>Přecenění významu – zdůraznění formální stránky před obsahovou.</a:t>
            </a:r>
          </a:p>
          <a:p>
            <a:pPr lvl="1"/>
            <a:r>
              <a:rPr lang="cs-CZ" dirty="0" smtClean="0"/>
              <a:t>Striktní aplikace může vést až k prodloužení doby vývoje</a:t>
            </a:r>
          </a:p>
          <a:p>
            <a:pPr lvl="1"/>
            <a:r>
              <a:rPr lang="cs-CZ" dirty="0" smtClean="0"/>
              <a:t>CASE bez znalosti metodiky řízení projektu přinese spíše ztráty než efekty</a:t>
            </a:r>
          </a:p>
          <a:p>
            <a:pPr lvl="1"/>
            <a:r>
              <a:rPr lang="cs-CZ" dirty="0" smtClean="0"/>
              <a:t>Možnosti nástrojů odvedou nezkušené projektanty k detailům místo řešení klíčových problémů projektu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– důsledky chyb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sz="4500" dirty="0" smtClean="0"/>
              <a:t>funkce IS jsou v rozporu se zájmy vlastníků (IS podporuje jiné chování podniku, než požadují vlastníci, IS nerespektuje vlastnické a organizační změny podniku) </a:t>
            </a:r>
          </a:p>
          <a:p>
            <a:pPr lvl="0"/>
            <a:r>
              <a:rPr lang="cs-CZ" sz="4500" dirty="0" smtClean="0"/>
              <a:t>IS nepodporuje strategické řízení podniku a dosažení podnikových cílů </a:t>
            </a:r>
          </a:p>
          <a:p>
            <a:pPr lvl="0"/>
            <a:r>
              <a:rPr lang="cs-CZ" sz="4500" dirty="0" smtClean="0"/>
              <a:t>desintegrace útvarů podniku </a:t>
            </a:r>
          </a:p>
          <a:p>
            <a:pPr lvl="0"/>
            <a:r>
              <a:rPr lang="cs-CZ" sz="4500" dirty="0" smtClean="0"/>
              <a:t>investice do IS/IT nepřinášejí očekávané efekty </a:t>
            </a:r>
          </a:p>
          <a:p>
            <a:pPr lvl="0"/>
            <a:r>
              <a:rPr lang="cs-CZ" sz="4500" dirty="0" smtClean="0"/>
              <a:t>projekt IS/IT nevystačí s původním rozpočtem a časem </a:t>
            </a:r>
          </a:p>
          <a:p>
            <a:pPr lvl="0"/>
            <a:r>
              <a:rPr lang="cs-CZ" sz="4500" dirty="0" smtClean="0"/>
              <a:t>funkce IS jsou chybné (jsou v rozporu s podnikovými procesy a/nebo s požadovanými pravomocemi a zodpovědnostmi pracovníků) </a:t>
            </a:r>
          </a:p>
          <a:p>
            <a:pPr lvl="0"/>
            <a:r>
              <a:rPr lang="cs-CZ" sz="4500" dirty="0" smtClean="0"/>
              <a:t>funkce IS jsou nedostatečné nebo nadbytečné (</a:t>
            </a:r>
            <a:r>
              <a:rPr lang="cs-CZ" sz="4500" dirty="0" err="1" smtClean="0"/>
              <a:t>shelfware</a:t>
            </a:r>
            <a:r>
              <a:rPr lang="cs-CZ" sz="4500" dirty="0" smtClean="0"/>
              <a:t>, </a:t>
            </a:r>
            <a:r>
              <a:rPr lang="cs-CZ" sz="4500" dirty="0" err="1" smtClean="0"/>
              <a:t>wapourware</a:t>
            </a:r>
            <a:r>
              <a:rPr lang="cs-CZ" sz="4500" dirty="0" smtClean="0"/>
              <a:t>) </a:t>
            </a:r>
          </a:p>
          <a:p>
            <a:pPr lvl="0"/>
            <a:r>
              <a:rPr lang="cs-CZ" sz="4500" dirty="0" smtClean="0"/>
              <a:t>dlouhá doba odezvy funkcí IS </a:t>
            </a:r>
          </a:p>
          <a:p>
            <a:pPr lvl="0"/>
            <a:r>
              <a:rPr lang="cs-CZ" sz="4500" dirty="0" smtClean="0"/>
              <a:t>obtížná orientace uživatelů ve funkcích IS a uživatelsky nepřívětivá komunikace systému </a:t>
            </a:r>
          </a:p>
          <a:p>
            <a:pPr lvl="0"/>
            <a:r>
              <a:rPr lang="cs-CZ" sz="4500" dirty="0" smtClean="0"/>
              <a:t>neefektivní využití uživatelových schopností a kvalifikace </a:t>
            </a:r>
          </a:p>
          <a:p>
            <a:pPr lvl="0"/>
            <a:r>
              <a:rPr lang="cs-CZ" sz="4500" dirty="0" smtClean="0"/>
              <a:t>nekvalifikované využití funkcí IS </a:t>
            </a:r>
          </a:p>
          <a:p>
            <a:pPr lvl="0"/>
            <a:r>
              <a:rPr lang="cs-CZ" sz="4500" dirty="0" smtClean="0"/>
              <a:t>komplikovaná a nákladná údržba IS, obtížná přizpůsobitelnost IS měnícím se požadavkům </a:t>
            </a:r>
          </a:p>
          <a:p>
            <a:pPr lvl="0"/>
            <a:r>
              <a:rPr lang="cs-CZ" sz="4500" dirty="0" smtClean="0"/>
              <a:t>rozpad integrace funkcí, dat, software a hardware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Smlouva o dílo bez jasného vymezení předmětu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Nedostatečně vymezený předmět plnění:</a:t>
            </a:r>
          </a:p>
          <a:p>
            <a:r>
              <a:rPr lang="cs-CZ" dirty="0" smtClean="0"/>
              <a:t>Riziko generování nekonečné řady požadavků</a:t>
            </a:r>
          </a:p>
          <a:p>
            <a:r>
              <a:rPr lang="cs-CZ" dirty="0" smtClean="0"/>
              <a:t>Představa odběratele, že obsah projektu bude definovat postupně podle svých představ</a:t>
            </a:r>
          </a:p>
          <a:p>
            <a:r>
              <a:rPr lang="cs-CZ" dirty="0" smtClean="0"/>
              <a:t>Spory ohledně záruky a záručního servisu</a:t>
            </a:r>
          </a:p>
          <a:p>
            <a:r>
              <a:rPr lang="cs-CZ" dirty="0" smtClean="0"/>
              <a:t>Právní nedostatky smlouvy o dílo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Nedostatečná nebo chybně zpracovaná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nepostihla nějaký klíčový prvek, který se objeví až v průběhu vývojových prací</a:t>
            </a:r>
          </a:p>
          <a:p>
            <a:r>
              <a:rPr lang="cs-CZ" dirty="0" smtClean="0"/>
              <a:t>Zdroj informací – provozní rutina</a:t>
            </a:r>
          </a:p>
          <a:p>
            <a:r>
              <a:rPr lang="cs-CZ" dirty="0" smtClean="0"/>
              <a:t>Nedostatek zkušeností analytika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IS nerespektuje vlastnické a organizační změny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Nový vlastník očekává, že IS/IT je kompatibilní po funkční i technologické stránce s IS/IT celé organizace.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Očekávají-li se změny, je lepší budování IS odložit.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Podcenění významu IS/IT pro zajištění konkurenceschopnosti podniku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není jediný a nejdůležitější faktor prosperity podniku</a:t>
            </a:r>
          </a:p>
          <a:p>
            <a:r>
              <a:rPr lang="cs-CZ" dirty="0" smtClean="0"/>
              <a:t>Ale nedoceněním významu IS/IT může podnik zaostat v konkurenčním prostředí</a:t>
            </a:r>
          </a:p>
          <a:p>
            <a:r>
              <a:rPr lang="cs-CZ" dirty="0" smtClean="0"/>
              <a:t>IS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C00000"/>
                </a:solidFill>
              </a:rPr>
              <a:t>účinný nástroj řízení podniku na strategické, taktické a operativní úrovni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Malá angažovanost vrcholového vedení při inovaci IS/IT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Vedení považuje implementaci IS/IT za záležitost odborníků na informatiku „tak nám hoši ten IS zaveďte, máte naši důvěru, my nejsme odborníci“</a:t>
            </a:r>
          </a:p>
          <a:p>
            <a:r>
              <a:rPr lang="cs-CZ" dirty="0" smtClean="0"/>
              <a:t>Zásadní inovace IS je </a:t>
            </a:r>
            <a:r>
              <a:rPr lang="cs-CZ" dirty="0" smtClean="0"/>
              <a:t>ale často </a:t>
            </a:r>
            <a:r>
              <a:rPr lang="cs-CZ" dirty="0" smtClean="0"/>
              <a:t>spjata se změnou pracovních postupů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Vedení by mělo vědět jak </a:t>
            </a:r>
            <a:r>
              <a:rPr lang="cs-CZ" dirty="0" smtClean="0">
                <a:solidFill>
                  <a:srgbClr val="C00000"/>
                </a:solidFill>
              </a:rPr>
              <a:t>může IT/ICT </a:t>
            </a:r>
            <a:r>
              <a:rPr lang="cs-CZ" dirty="0" smtClean="0">
                <a:solidFill>
                  <a:srgbClr val="C00000"/>
                </a:solidFill>
              </a:rPr>
              <a:t>přispět k dosažení celopodnikových cílů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Rolí vedení je definovat požadované změny a vytvořit podmínky pro jejich dosažení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Řízení IS/IT delegováno na příliš nízkou úroveň hierarchie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Podcenění role IS/IT vrcholových managementem</a:t>
            </a:r>
          </a:p>
          <a:p>
            <a:r>
              <a:rPr lang="cs-CZ" dirty="0" smtClean="0"/>
              <a:t>Pracovníci na nižší řídicí úrovni obvykle </a:t>
            </a:r>
            <a:r>
              <a:rPr lang="cs-CZ" u="sng" dirty="0" smtClean="0"/>
              <a:t>nejsou seznámeni s podnikovými cíli a nemají dostatečné pravomoci k prosazení rozhodnutí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Doporučení: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Informatika by měla spadat pod finančního ředitele nebo vytvořit specializované místo – ředitel informatiky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1456</Words>
  <Application>Microsoft Office PowerPoint</Application>
  <PresentationFormat>Předvádění na obrazovce (4:3)</PresentationFormat>
  <Paragraphs>206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Kritické faktory úspěchu a rizika IS</vt:lpstr>
      <vt:lpstr>Doporučená literatura</vt:lpstr>
      <vt:lpstr>Analýza vývoje a nasazování IS</vt:lpstr>
      <vt:lpstr>Smlouva o dílo bez jasného vymezení předmětu plnění</vt:lpstr>
      <vt:lpstr>Nedostatečná nebo chybně zpracovaná analýza</vt:lpstr>
      <vt:lpstr>IS nerespektuje vlastnické a organizační změny podniku</vt:lpstr>
      <vt:lpstr>Podcenění významu IS/IT pro zajištění konkurenceschopnosti podniku</vt:lpstr>
      <vt:lpstr>Malá angažovanost vrcholového vedení při inovaci IS/IT</vt:lpstr>
      <vt:lpstr>Řízení IS/IT delegováno na příliš nízkou úroveň hierarchie podniku</vt:lpstr>
      <vt:lpstr>Řízení IS/IT je odděleno od řízení organizačních záležitostí</vt:lpstr>
      <vt:lpstr>BPR, ISO 9000 není koordinováno s rozvojem IS/IT</vt:lpstr>
      <vt:lpstr>Zaměření IS na dílčí zájmy podnikových útvarů</vt:lpstr>
      <vt:lpstr>IS projekt zaměřen na dodávku IT</vt:lpstr>
      <vt:lpstr>Povrchní specifikace požadavků na IS</vt:lpstr>
      <vt:lpstr>Budování IS bez jednotné koncepce</vt:lpstr>
      <vt:lpstr>Budování IS bez jednotné koncepce</vt:lpstr>
      <vt:lpstr>Nepružný IS s nevhodnou architekturou</vt:lpstr>
      <vt:lpstr>Chybné přístupy při tvorbě architektury</vt:lpstr>
      <vt:lpstr>Atomizovaná datová základna</vt:lpstr>
      <vt:lpstr>Neuvažuje se stav znalostí lidí a rozsah změn před zavedením IS</vt:lpstr>
      <vt:lpstr>Nedůsledné řízení projektu</vt:lpstr>
      <vt:lpstr>Nedůsledné řízení projektu</vt:lpstr>
      <vt:lpstr>Snaha o realizaci příliš rozsáhlých projektů</vt:lpstr>
      <vt:lpstr>realizace příliš rozsáhlých projektů</vt:lpstr>
      <vt:lpstr>Chybné odhady časové a finanční náročnosti projektů</vt:lpstr>
      <vt:lpstr>Chybné odhady časové a finanční náročnosti projektů</vt:lpstr>
      <vt:lpstr>Podcenění oponentur a testování</vt:lpstr>
      <vt:lpstr>Chyby v odhadech provozních nároků IS na IT</vt:lpstr>
      <vt:lpstr>Snímek 29</vt:lpstr>
      <vt:lpstr>Nevhodný postup při volbě systémového integrátora</vt:lpstr>
      <vt:lpstr>Snímek 31</vt:lpstr>
      <vt:lpstr>Nedokonalá kooperace integrátora se zákazníkem</vt:lpstr>
      <vt:lpstr>Nedostatečná příprava uživatelů</vt:lpstr>
      <vt:lpstr>Rychlý rozvoj IT</vt:lpstr>
      <vt:lpstr>Rozvoj IT</vt:lpstr>
      <vt:lpstr>Vysoké nároky na tvůrce IS</vt:lpstr>
      <vt:lpstr>Přecenění významu metodik a nástrojů pro tvorbu IS</vt:lpstr>
      <vt:lpstr>Shrnutí – důsledky chyb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Roman Danel</cp:lastModifiedBy>
  <cp:revision>93</cp:revision>
  <dcterms:created xsi:type="dcterms:W3CDTF">2009-08-26T07:52:45Z</dcterms:created>
  <dcterms:modified xsi:type="dcterms:W3CDTF">2014-10-12T21:39:16Z</dcterms:modified>
</cp:coreProperties>
</file>